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yfair Display"/>
      <p:regular r:id="rId17"/>
    </p:embeddedFont>
    <p:embeddedFont>
      <p:font typeface="Playfair Display"/>
      <p:regular r:id="rId18"/>
    </p:embeddedFont>
    <p:embeddedFont>
      <p:font typeface="Playfair Display"/>
      <p:regular r:id="rId19"/>
    </p:embeddedFont>
    <p:embeddedFont>
      <p:font typeface="Playfair Display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6-1.png>
</file>

<file path=ppt/media/image-6-2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Unlocking UPSC Success: Introducing the AI Personal Study Coach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Welcome to a new era of UPSC preparation. Our AI-powered study coach is designed to transform learning with personalised support, efficient study management, and holistic guidance for aspirants.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661" y="565190"/>
            <a:ext cx="5133499" cy="64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Evaluation &amp; Impact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8661" y="1514832"/>
            <a:ext cx="4106823" cy="513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Metrics of Success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18661" y="2438638"/>
            <a:ext cx="3105745" cy="677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↑</a:t>
            </a:r>
            <a:endParaRPr lang="en-US" sz="5300" dirty="0"/>
          </a:p>
        </p:txBody>
      </p:sp>
      <p:sp>
        <p:nvSpPr>
          <p:cNvPr id="5" name="Text 3"/>
          <p:cNvSpPr/>
          <p:nvPr/>
        </p:nvSpPr>
        <p:spPr>
          <a:xfrm>
            <a:off x="718661" y="3372803"/>
            <a:ext cx="3105745" cy="641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Improved accuracy in tests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8661" y="4137660"/>
            <a:ext cx="3105745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Measuring knowledge retention and application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80986" y="2438638"/>
            <a:ext cx="3105864" cy="677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↓</a:t>
            </a:r>
            <a:endParaRPr lang="en-US" sz="5300" dirty="0"/>
          </a:p>
        </p:txBody>
      </p:sp>
      <p:sp>
        <p:nvSpPr>
          <p:cNvPr id="8" name="Text 6"/>
          <p:cNvSpPr/>
          <p:nvPr/>
        </p:nvSpPr>
        <p:spPr>
          <a:xfrm>
            <a:off x="4200763" y="3372803"/>
            <a:ext cx="286631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Reduction in weak areas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080986" y="3816787"/>
            <a:ext cx="3105864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Tracking progress in challenging topics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3430" y="2438638"/>
            <a:ext cx="3105864" cy="677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↑</a:t>
            </a:r>
            <a:endParaRPr lang="en-US" sz="5300" dirty="0"/>
          </a:p>
        </p:txBody>
      </p:sp>
      <p:sp>
        <p:nvSpPr>
          <p:cNvPr id="11" name="Text 9"/>
          <p:cNvSpPr/>
          <p:nvPr/>
        </p:nvSpPr>
        <p:spPr>
          <a:xfrm>
            <a:off x="7443430" y="3372803"/>
            <a:ext cx="3105864" cy="641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Consistency of usage &amp; engagement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443430" y="4137660"/>
            <a:ext cx="3105864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Monitoring regular platform interaction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05874" y="2438638"/>
            <a:ext cx="3105864" cy="677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↑</a:t>
            </a:r>
            <a:endParaRPr lang="en-US" sz="5300" dirty="0"/>
          </a:p>
        </p:txBody>
      </p:sp>
      <p:sp>
        <p:nvSpPr>
          <p:cNvPr id="14" name="Text 12"/>
          <p:cNvSpPr/>
          <p:nvPr/>
        </p:nvSpPr>
        <p:spPr>
          <a:xfrm>
            <a:off x="10805874" y="3372803"/>
            <a:ext cx="3105864" cy="641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Student satisfaction and stress reduction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805874" y="4137660"/>
            <a:ext cx="3105864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Assessing wellbeing and experience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62268" y="5308163"/>
            <a:ext cx="3105745" cy="677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↑</a:t>
            </a:r>
            <a:endParaRPr lang="en-US" sz="5300" dirty="0"/>
          </a:p>
        </p:txBody>
      </p:sp>
      <p:sp>
        <p:nvSpPr>
          <p:cNvPr id="17" name="Text 15"/>
          <p:cNvSpPr/>
          <p:nvPr/>
        </p:nvSpPr>
        <p:spPr>
          <a:xfrm>
            <a:off x="5762268" y="6242328"/>
            <a:ext cx="3105745" cy="641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Higher success rate in prelims &amp; mains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5762268" y="7007185"/>
            <a:ext cx="3105745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Ultimate measure of platform effectiveness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3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UPSC Preparation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78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UPSC Preparation is one of the toughest academic journeys in India.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15853"/>
            <a:ext cx="4196358" cy="3978235"/>
          </a:xfrm>
          <a:prstGeom prst="roundRect">
            <a:avLst>
              <a:gd name="adj" fmla="val 855"/>
            </a:avLst>
          </a:prstGeom>
          <a:solidFill>
            <a:srgbClr val="E0E0EC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3242667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Vast syllabus and multiple subjects</a:t>
            </a:r>
            <a:endParaRPr lang="en-US" sz="22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4206478"/>
            <a:ext cx="3742730" cy="2560796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216962" y="3015853"/>
            <a:ext cx="4196358" cy="3978235"/>
          </a:xfrm>
          <a:prstGeom prst="roundRect">
            <a:avLst>
              <a:gd name="adj" fmla="val 855"/>
            </a:avLst>
          </a:prstGeom>
          <a:solidFill>
            <a:srgbClr val="E0E0EC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3242667"/>
            <a:ext cx="37427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Demands consistency, discipline, and smart strategy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444174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Requires structured approach and unwavering commitment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3015853"/>
            <a:ext cx="4196358" cy="3978235"/>
          </a:xfrm>
          <a:prstGeom prst="roundRect">
            <a:avLst>
              <a:gd name="adj" fmla="val 855"/>
            </a:avLst>
          </a:prstGeom>
          <a:solidFill>
            <a:srgbClr val="E0E0EC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3242667"/>
            <a:ext cx="37427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Current resources lack adaptiveness, leading to stress and inefficiency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444174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One-size-fits-all approaches fail to address individual needs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10141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UPSC preparation goes beyond knowledge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39828" y="2196703"/>
            <a:ext cx="3688675" cy="1821537"/>
          </a:xfrm>
          <a:prstGeom prst="roundRect">
            <a:avLst>
              <a:gd name="adj" fmla="val 1868"/>
            </a:avLst>
          </a:prstGeom>
          <a:solidFill>
            <a:srgbClr val="F3F3F7"/>
          </a:solidFill>
          <a:ln w="30480">
            <a:solidFill>
              <a:srgbClr val="10101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39828" y="2196703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6" name="Text 3"/>
          <p:cNvSpPr/>
          <p:nvPr/>
        </p:nvSpPr>
        <p:spPr>
          <a:xfrm>
            <a:off x="6619042" y="2453997"/>
            <a:ext cx="29360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Personalised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19042" y="3035141"/>
            <a:ext cx="305216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different paces and styles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55317" y="2196703"/>
            <a:ext cx="3688794" cy="1821537"/>
          </a:xfrm>
          <a:prstGeom prst="roundRect">
            <a:avLst>
              <a:gd name="adj" fmla="val 1868"/>
            </a:avLst>
          </a:prstGeom>
          <a:solidFill>
            <a:srgbClr val="F3F3F7"/>
          </a:solidFill>
          <a:ln w="30480">
            <a:solidFill>
              <a:srgbClr val="10101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55317" y="2196703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10" name="Text 7"/>
          <p:cNvSpPr/>
          <p:nvPr/>
        </p:nvSpPr>
        <p:spPr>
          <a:xfrm>
            <a:off x="10534531" y="24539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34531" y="3035141"/>
            <a:ext cx="305228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 managing time and resources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39828" y="4245054"/>
            <a:ext cx="3688675" cy="2184440"/>
          </a:xfrm>
          <a:prstGeom prst="roundRect">
            <a:avLst>
              <a:gd name="adj" fmla="val 1558"/>
            </a:avLst>
          </a:prstGeom>
          <a:solidFill>
            <a:srgbClr val="F3F3F7"/>
          </a:solidFill>
          <a:ln w="30480">
            <a:solidFill>
              <a:srgbClr val="10101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39828" y="4245054"/>
            <a:ext cx="121920" cy="2184440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14" name="Text 11"/>
          <p:cNvSpPr/>
          <p:nvPr/>
        </p:nvSpPr>
        <p:spPr>
          <a:xfrm>
            <a:off x="6619042" y="4502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Holistic Development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19042" y="5083493"/>
            <a:ext cx="305216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Covering academics, motivation, and stress management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852" y="695920"/>
            <a:ext cx="6712387" cy="647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Challenges &amp; Opportunities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4852" y="1860828"/>
            <a:ext cx="4142065" cy="517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Challenges</a:t>
            </a:r>
            <a:endParaRPr lang="en-US" sz="3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2481" y="2578953"/>
            <a:ext cx="310634" cy="3882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97794" y="2611398"/>
            <a:ext cx="2793444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Overwhelming syllabus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397794" y="3141940"/>
            <a:ext cx="566475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Too much content to cover effectively</a:t>
            </a:r>
            <a:endParaRPr lang="en-US" sz="16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481" y="3854827"/>
            <a:ext cx="310634" cy="3882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97794" y="3887272"/>
            <a:ext cx="3067645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No personalised guidance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397794" y="4417814"/>
            <a:ext cx="566475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Generic approaches that don't address individual needs</a:t>
            </a:r>
            <a:endParaRPr lang="en-US" sz="16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81" y="5130701"/>
            <a:ext cx="310634" cy="3882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97794" y="5163145"/>
            <a:ext cx="3209925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Ineffective self-assessment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397794" y="5693688"/>
            <a:ext cx="566475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Difficulty identifying and addressing weak areas</a:t>
            </a:r>
            <a:endParaRPr lang="en-US" sz="16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81" y="6406575"/>
            <a:ext cx="310634" cy="38826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97794" y="6439019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High stress levels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397794" y="6969562"/>
            <a:ext cx="566475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Mental pressure affecting performance and wellbeing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7575471" y="1860828"/>
            <a:ext cx="4142065" cy="517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Opportunities</a:t>
            </a:r>
            <a:endParaRPr lang="en-US" sz="32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3099" y="2578953"/>
            <a:ext cx="310634" cy="38826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248412" y="2611398"/>
            <a:ext cx="3965734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Adaptive AI-powered mentorship</a:t>
            </a:r>
            <a:endParaRPr lang="en-US" sz="2000" dirty="0"/>
          </a:p>
        </p:txBody>
      </p:sp>
      <p:sp>
        <p:nvSpPr>
          <p:cNvPr id="19" name="Text 12"/>
          <p:cNvSpPr/>
          <p:nvPr/>
        </p:nvSpPr>
        <p:spPr>
          <a:xfrm>
            <a:off x="8248412" y="3141940"/>
            <a:ext cx="566475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Personalized guidance at scale</a:t>
            </a:r>
            <a:endParaRPr lang="en-US" sz="160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3099" y="3854827"/>
            <a:ext cx="310634" cy="388263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248412" y="3887272"/>
            <a:ext cx="454199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Smart time and resource management</a:t>
            </a:r>
            <a:endParaRPr lang="en-US" sz="2000" dirty="0"/>
          </a:p>
        </p:txBody>
      </p:sp>
      <p:sp>
        <p:nvSpPr>
          <p:cNvPr id="22" name="Text 14"/>
          <p:cNvSpPr/>
          <p:nvPr/>
        </p:nvSpPr>
        <p:spPr>
          <a:xfrm>
            <a:off x="8248412" y="4417814"/>
            <a:ext cx="566475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study schedules and material recommendations</a:t>
            </a:r>
            <a:endParaRPr lang="en-US" sz="1600" dirty="0"/>
          </a:p>
        </p:txBody>
      </p:sp>
      <p:pic>
        <p:nvPicPr>
          <p:cNvPr id="23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53099" y="5461933"/>
            <a:ext cx="310634" cy="388263"/>
          </a:xfrm>
          <a:prstGeom prst="rect">
            <a:avLst/>
          </a:prstGeom>
        </p:spPr>
      </p:pic>
      <p:sp>
        <p:nvSpPr>
          <p:cNvPr id="24" name="Text 15"/>
          <p:cNvSpPr/>
          <p:nvPr/>
        </p:nvSpPr>
        <p:spPr>
          <a:xfrm>
            <a:off x="8248412" y="5494377"/>
            <a:ext cx="440840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Continuous motivation and guidance</a:t>
            </a:r>
            <a:endParaRPr lang="en-US" sz="2000" dirty="0"/>
          </a:p>
        </p:txBody>
      </p:sp>
      <p:sp>
        <p:nvSpPr>
          <p:cNvPr id="25" name="Text 16"/>
          <p:cNvSpPr/>
          <p:nvPr/>
        </p:nvSpPr>
        <p:spPr>
          <a:xfrm>
            <a:off x="8248412" y="6024920"/>
            <a:ext cx="566475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system that adapts to emotional and academic needs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8653"/>
            <a:ext cx="7789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Preliminary Solution Concept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697593"/>
            <a:ext cx="8845987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AI Personal Study Coach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800695" y="3464004"/>
            <a:ext cx="38917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 structured content provider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54423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Organized learning materials tailored to individual needs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3015972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731" y="3779044"/>
            <a:ext cx="339328" cy="4242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3286839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 mentor for strategy &amp; motivation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4131588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Guidance on approach and emotional support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3015972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604" y="4167545"/>
            <a:ext cx="339328" cy="424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7790" y="5739408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 personalised guide for weaknesses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937790" y="6584156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Targeted improvement recommendations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3015972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4103" y="6393418"/>
            <a:ext cx="339328" cy="42422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793790" y="5739408"/>
            <a:ext cx="389870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 dashboard for tracking growth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793790" y="6584156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progress monitoring and insights</a:t>
            </a:r>
            <a:endParaRPr lang="en-US" sz="1750" dirty="0"/>
          </a:p>
        </p:txBody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3015972"/>
            <a:ext cx="4564975" cy="4564975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0" y="6004917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5536" y="373618"/>
            <a:ext cx="3397448" cy="424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Key Features (Part 1)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75536" y="1358860"/>
            <a:ext cx="6673929" cy="8152924"/>
          </a:xfrm>
          <a:prstGeom prst="roundRect">
            <a:avLst>
              <a:gd name="adj" fmla="val 1096"/>
            </a:avLst>
          </a:prstGeom>
          <a:solidFill>
            <a:srgbClr val="F3F3F7"/>
          </a:solidFill>
          <a:ln/>
        </p:spPr>
      </p:sp>
      <p:sp>
        <p:nvSpPr>
          <p:cNvPr id="4" name="Shape 2"/>
          <p:cNvSpPr/>
          <p:nvPr/>
        </p:nvSpPr>
        <p:spPr>
          <a:xfrm>
            <a:off x="475536" y="1343620"/>
            <a:ext cx="6673929" cy="60960"/>
          </a:xfrm>
          <a:prstGeom prst="roundRect">
            <a:avLst>
              <a:gd name="adj" fmla="val 33440"/>
            </a:avLst>
          </a:prstGeom>
          <a:solidFill>
            <a:srgbClr val="101014"/>
          </a:solidFill>
          <a:ln/>
        </p:spPr>
      </p:sp>
      <p:sp>
        <p:nvSpPr>
          <p:cNvPr id="5" name="Shape 3"/>
          <p:cNvSpPr/>
          <p:nvPr/>
        </p:nvSpPr>
        <p:spPr>
          <a:xfrm>
            <a:off x="3608665" y="1155025"/>
            <a:ext cx="407670" cy="407670"/>
          </a:xfrm>
          <a:prstGeom prst="roundRect">
            <a:avLst>
              <a:gd name="adj" fmla="val 224299"/>
            </a:avLst>
          </a:prstGeom>
          <a:solidFill>
            <a:srgbClr val="101014"/>
          </a:solidFill>
          <a:ln/>
        </p:spPr>
      </p:sp>
      <p:sp>
        <p:nvSpPr>
          <p:cNvPr id="6" name="Text 4"/>
          <p:cNvSpPr/>
          <p:nvPr/>
        </p:nvSpPr>
        <p:spPr>
          <a:xfrm>
            <a:off x="3730943" y="1256943"/>
            <a:ext cx="162997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626626" y="1698546"/>
            <a:ext cx="3109793" cy="254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Comprehensive Content Delivery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26626" y="2089190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Structured notes, explanations, and updates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626626" y="2353985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Personalized content recommendations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626626" y="2618780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affairs integration</a:t>
            </a:r>
            <a:endParaRPr lang="en-US" sz="10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626" y="2988945"/>
            <a:ext cx="6371749" cy="6371749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7488555" y="1358860"/>
            <a:ext cx="6673929" cy="8152924"/>
          </a:xfrm>
          <a:prstGeom prst="roundRect">
            <a:avLst>
              <a:gd name="adj" fmla="val 1096"/>
            </a:avLst>
          </a:prstGeom>
          <a:solidFill>
            <a:srgbClr val="F3F3F7"/>
          </a:solidFill>
          <a:ln/>
        </p:spPr>
      </p:sp>
      <p:sp>
        <p:nvSpPr>
          <p:cNvPr id="13" name="Shape 10"/>
          <p:cNvSpPr/>
          <p:nvPr/>
        </p:nvSpPr>
        <p:spPr>
          <a:xfrm>
            <a:off x="7488555" y="1343620"/>
            <a:ext cx="6673929" cy="60960"/>
          </a:xfrm>
          <a:prstGeom prst="roundRect">
            <a:avLst>
              <a:gd name="adj" fmla="val 33440"/>
            </a:avLst>
          </a:prstGeom>
          <a:solidFill>
            <a:srgbClr val="101014"/>
          </a:solidFill>
          <a:ln/>
        </p:spPr>
      </p:sp>
      <p:sp>
        <p:nvSpPr>
          <p:cNvPr id="14" name="Shape 11"/>
          <p:cNvSpPr/>
          <p:nvPr/>
        </p:nvSpPr>
        <p:spPr>
          <a:xfrm>
            <a:off x="10621685" y="1155025"/>
            <a:ext cx="407670" cy="407670"/>
          </a:xfrm>
          <a:prstGeom prst="roundRect">
            <a:avLst>
              <a:gd name="adj" fmla="val 224299"/>
            </a:avLst>
          </a:prstGeom>
          <a:solidFill>
            <a:srgbClr val="101014"/>
          </a:solidFill>
          <a:ln/>
        </p:spPr>
      </p:sp>
      <p:sp>
        <p:nvSpPr>
          <p:cNvPr id="15" name="Text 12"/>
          <p:cNvSpPr/>
          <p:nvPr/>
        </p:nvSpPr>
        <p:spPr>
          <a:xfrm>
            <a:off x="10743962" y="1256943"/>
            <a:ext cx="162997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7639645" y="1698546"/>
            <a:ext cx="2961561" cy="254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Dynamic Quizzes &amp; Mock Tests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639645" y="2089190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 quizzes, full-length tests, instant feedback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7639645" y="2353985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Adaptive difficulty levels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7639645" y="2618780"/>
            <a:ext cx="637174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analytics</a:t>
            </a:r>
            <a:endParaRPr lang="en-US" sz="105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645" y="2988945"/>
            <a:ext cx="6371749" cy="63717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9103" y="529947"/>
            <a:ext cx="4805720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Key Features (Part 2)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59103" y="1418868"/>
            <a:ext cx="192167" cy="1965484"/>
          </a:xfrm>
          <a:prstGeom prst="roundRect">
            <a:avLst>
              <a:gd name="adj" fmla="val 15005"/>
            </a:avLst>
          </a:prstGeom>
          <a:solidFill>
            <a:srgbClr val="E0E0EC"/>
          </a:solidFill>
          <a:ln/>
        </p:spPr>
      </p:sp>
      <p:sp>
        <p:nvSpPr>
          <p:cNvPr id="5" name="Text 2"/>
          <p:cNvSpPr/>
          <p:nvPr/>
        </p:nvSpPr>
        <p:spPr>
          <a:xfrm>
            <a:off x="6543437" y="1611035"/>
            <a:ext cx="2883456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Weak Area Analysis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543437" y="2086689"/>
            <a:ext cx="74142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Pinpoints errors, suggests improvements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543437" y="2509599"/>
            <a:ext cx="74142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Pattern recognition in mistakes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543437" y="2884527"/>
            <a:ext cx="74142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Targeted remedial content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447353" y="3576518"/>
            <a:ext cx="192167" cy="1965484"/>
          </a:xfrm>
          <a:prstGeom prst="roundRect">
            <a:avLst>
              <a:gd name="adj" fmla="val 15005"/>
            </a:avLst>
          </a:prstGeom>
          <a:solidFill>
            <a:srgbClr val="E0E0EC"/>
          </a:solidFill>
          <a:ln/>
        </p:spPr>
      </p:sp>
      <p:sp>
        <p:nvSpPr>
          <p:cNvPr id="10" name="Text 7"/>
          <p:cNvSpPr/>
          <p:nvPr/>
        </p:nvSpPr>
        <p:spPr>
          <a:xfrm>
            <a:off x="6831687" y="3768685"/>
            <a:ext cx="2883456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Progress Tracking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6831687" y="4244340"/>
            <a:ext cx="712601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dashboards, goal monitoring, peer comparison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831687" y="4667250"/>
            <a:ext cx="712601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metrics visualization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831687" y="5042178"/>
            <a:ext cx="712601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Milestone achievements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735723" y="5734169"/>
            <a:ext cx="192167" cy="1965484"/>
          </a:xfrm>
          <a:prstGeom prst="roundRect">
            <a:avLst>
              <a:gd name="adj" fmla="val 15005"/>
            </a:avLst>
          </a:prstGeom>
          <a:solidFill>
            <a:srgbClr val="E0E0EC"/>
          </a:solidFill>
          <a:ln/>
        </p:spPr>
      </p:sp>
      <p:sp>
        <p:nvSpPr>
          <p:cNvPr id="15" name="Text 12"/>
          <p:cNvSpPr/>
          <p:nvPr/>
        </p:nvSpPr>
        <p:spPr>
          <a:xfrm>
            <a:off x="7120057" y="5926336"/>
            <a:ext cx="3097887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Motivation &amp; Guidance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7120057" y="6401991"/>
            <a:ext cx="683764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Daily plans, success stories, stress management tips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120057" y="6824901"/>
            <a:ext cx="683764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Personalized study schedules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7120057" y="7199828"/>
            <a:ext cx="683764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Mental wellness resources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1482" y="514707"/>
            <a:ext cx="5464850" cy="58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Target Users &amp; Use Cases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141482" y="1380411"/>
            <a:ext cx="2807970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Target Users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141482" y="2012037"/>
            <a:ext cx="7833836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UPSC aspirants, coaching institutes, self-learners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41482" y="2592229"/>
            <a:ext cx="2807970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Use Cases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482" y="3223855"/>
            <a:ext cx="935950" cy="112311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264598" y="3411022"/>
            <a:ext cx="5462945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Revise subjects with AI-generated structured notes</a:t>
            </a:r>
            <a:endParaRPr lang="en-US" sz="18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482" y="4346972"/>
            <a:ext cx="935950" cy="11231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264598" y="4534138"/>
            <a:ext cx="532364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Take customised quizzes and get instant feedback</a:t>
            </a:r>
            <a:endParaRPr lang="en-US" sz="18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482" y="5470088"/>
            <a:ext cx="935950" cy="112311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264598" y="5657255"/>
            <a:ext cx="5930265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AI highlights weak areas and suggests targeted practice</a:t>
            </a:r>
            <a:endParaRPr lang="en-US" sz="18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1482" y="6593205"/>
            <a:ext cx="935950" cy="112311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264598" y="6780371"/>
            <a:ext cx="482226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Dashboard tracks performance and progress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651" y="501729"/>
            <a:ext cx="5022890" cy="570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Tech &amp; Implementation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8651" y="1528167"/>
            <a:ext cx="27372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Technologies</a:t>
            </a:r>
            <a:endParaRPr lang="en-US" sz="2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8651" y="2075498"/>
            <a:ext cx="456128" cy="4561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8651" y="2759631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NLP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51" y="3409712"/>
            <a:ext cx="456128" cy="4561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8651" y="4093845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Machine Learning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51" y="4743926"/>
            <a:ext cx="456128" cy="45612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38651" y="5428059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 Analytics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651" y="6078141"/>
            <a:ext cx="456128" cy="4561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8651" y="6762274"/>
            <a:ext cx="24431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Recommender Systems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65533" y="1528167"/>
            <a:ext cx="331446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Implementation Approach</a:t>
            </a:r>
            <a:endParaRPr lang="en-US" sz="2150" dirty="0"/>
          </a:p>
        </p:txBody>
      </p:sp>
      <p:sp>
        <p:nvSpPr>
          <p:cNvPr id="13" name="Shape 7"/>
          <p:cNvSpPr/>
          <p:nvPr/>
        </p:nvSpPr>
        <p:spPr>
          <a:xfrm>
            <a:off x="10071021" y="2075498"/>
            <a:ext cx="22860" cy="544830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14" name="Shape 8"/>
          <p:cNvSpPr/>
          <p:nvPr/>
        </p:nvSpPr>
        <p:spPr>
          <a:xfrm>
            <a:off x="9352598" y="2269331"/>
            <a:ext cx="547449" cy="2286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15" name="Shape 9"/>
          <p:cNvSpPr/>
          <p:nvPr/>
        </p:nvSpPr>
        <p:spPr>
          <a:xfrm>
            <a:off x="9877187" y="2075498"/>
            <a:ext cx="410528" cy="410527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16" name="Text 10"/>
          <p:cNvSpPr/>
          <p:nvPr/>
        </p:nvSpPr>
        <p:spPr>
          <a:xfrm>
            <a:off x="9945588" y="2109728"/>
            <a:ext cx="27372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2150" dirty="0"/>
          </a:p>
        </p:txBody>
      </p:sp>
      <p:sp>
        <p:nvSpPr>
          <p:cNvPr id="17" name="Text 11"/>
          <p:cNvSpPr/>
          <p:nvPr/>
        </p:nvSpPr>
        <p:spPr>
          <a:xfrm>
            <a:off x="6889075" y="2138124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Content Integration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6165533" y="2605683"/>
            <a:ext cx="3004542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Building comprehensive UPSC knowledge base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10264854" y="3364111"/>
            <a:ext cx="547449" cy="2286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20" name="Shape 14"/>
          <p:cNvSpPr/>
          <p:nvPr/>
        </p:nvSpPr>
        <p:spPr>
          <a:xfrm>
            <a:off x="9877187" y="3170277"/>
            <a:ext cx="410528" cy="410527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21" name="Text 15"/>
          <p:cNvSpPr/>
          <p:nvPr/>
        </p:nvSpPr>
        <p:spPr>
          <a:xfrm>
            <a:off x="9945588" y="3204508"/>
            <a:ext cx="27372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10994827" y="3232904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Quiz/Test Engine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10994827" y="3700463"/>
            <a:ext cx="3004542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Developing adaptive assessment system</a:t>
            </a:r>
            <a:endParaRPr lang="en-US" sz="1400" dirty="0"/>
          </a:p>
        </p:txBody>
      </p:sp>
      <p:sp>
        <p:nvSpPr>
          <p:cNvPr id="24" name="Shape 18"/>
          <p:cNvSpPr/>
          <p:nvPr/>
        </p:nvSpPr>
        <p:spPr>
          <a:xfrm>
            <a:off x="9352598" y="4307800"/>
            <a:ext cx="547449" cy="2286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25" name="Shape 19"/>
          <p:cNvSpPr/>
          <p:nvPr/>
        </p:nvSpPr>
        <p:spPr>
          <a:xfrm>
            <a:off x="9877187" y="4113967"/>
            <a:ext cx="410528" cy="410527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26" name="Text 20"/>
          <p:cNvSpPr/>
          <p:nvPr/>
        </p:nvSpPr>
        <p:spPr>
          <a:xfrm>
            <a:off x="9945588" y="4148197"/>
            <a:ext cx="27372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</a:t>
            </a:r>
            <a:endParaRPr lang="en-US" sz="2150" dirty="0"/>
          </a:p>
        </p:txBody>
      </p:sp>
      <p:sp>
        <p:nvSpPr>
          <p:cNvPr id="27" name="Text 21"/>
          <p:cNvSpPr/>
          <p:nvPr/>
        </p:nvSpPr>
        <p:spPr>
          <a:xfrm>
            <a:off x="6889075" y="4176593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Analytics Dashboard</a:t>
            </a:r>
            <a:endParaRPr lang="en-US" sz="1750" dirty="0"/>
          </a:p>
        </p:txBody>
      </p:sp>
      <p:sp>
        <p:nvSpPr>
          <p:cNvPr id="28" name="Text 22"/>
          <p:cNvSpPr/>
          <p:nvPr/>
        </p:nvSpPr>
        <p:spPr>
          <a:xfrm>
            <a:off x="6165533" y="4644152"/>
            <a:ext cx="3004542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Creating intuitive performance visualization</a:t>
            </a:r>
            <a:endParaRPr lang="en-US" sz="1400" dirty="0"/>
          </a:p>
        </p:txBody>
      </p:sp>
      <p:sp>
        <p:nvSpPr>
          <p:cNvPr id="29" name="Shape 23"/>
          <p:cNvSpPr/>
          <p:nvPr/>
        </p:nvSpPr>
        <p:spPr>
          <a:xfrm>
            <a:off x="10264854" y="5251490"/>
            <a:ext cx="547449" cy="2286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30" name="Shape 24"/>
          <p:cNvSpPr/>
          <p:nvPr/>
        </p:nvSpPr>
        <p:spPr>
          <a:xfrm>
            <a:off x="9877187" y="5057656"/>
            <a:ext cx="410528" cy="410527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31" name="Text 25"/>
          <p:cNvSpPr/>
          <p:nvPr/>
        </p:nvSpPr>
        <p:spPr>
          <a:xfrm>
            <a:off x="9945588" y="5091886"/>
            <a:ext cx="27372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4</a:t>
            </a:r>
            <a:endParaRPr lang="en-US" sz="2150" dirty="0"/>
          </a:p>
        </p:txBody>
      </p:sp>
      <p:sp>
        <p:nvSpPr>
          <p:cNvPr id="32" name="Text 26"/>
          <p:cNvSpPr/>
          <p:nvPr/>
        </p:nvSpPr>
        <p:spPr>
          <a:xfrm>
            <a:off x="10994827" y="5120283"/>
            <a:ext cx="228099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UI/UX Development</a:t>
            </a:r>
            <a:endParaRPr lang="en-US" sz="1750" dirty="0"/>
          </a:p>
        </p:txBody>
      </p:sp>
      <p:sp>
        <p:nvSpPr>
          <p:cNvPr id="33" name="Text 27"/>
          <p:cNvSpPr/>
          <p:nvPr/>
        </p:nvSpPr>
        <p:spPr>
          <a:xfrm>
            <a:off x="10994827" y="5587841"/>
            <a:ext cx="3004542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Designing user-friendly interface</a:t>
            </a:r>
            <a:endParaRPr lang="en-US" sz="1400" dirty="0"/>
          </a:p>
        </p:txBody>
      </p:sp>
      <p:sp>
        <p:nvSpPr>
          <p:cNvPr id="34" name="Shape 28"/>
          <p:cNvSpPr/>
          <p:nvPr/>
        </p:nvSpPr>
        <p:spPr>
          <a:xfrm>
            <a:off x="9352598" y="6195179"/>
            <a:ext cx="547449" cy="22860"/>
          </a:xfrm>
          <a:prstGeom prst="roundRect">
            <a:avLst>
              <a:gd name="adj" fmla="val 119740"/>
            </a:avLst>
          </a:prstGeom>
          <a:solidFill>
            <a:srgbClr val="C6C6D2"/>
          </a:solidFill>
          <a:ln/>
        </p:spPr>
      </p:sp>
      <p:sp>
        <p:nvSpPr>
          <p:cNvPr id="35" name="Shape 29"/>
          <p:cNvSpPr/>
          <p:nvPr/>
        </p:nvSpPr>
        <p:spPr>
          <a:xfrm>
            <a:off x="9877187" y="6001345"/>
            <a:ext cx="410528" cy="410527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36" name="Text 30"/>
          <p:cNvSpPr/>
          <p:nvPr/>
        </p:nvSpPr>
        <p:spPr>
          <a:xfrm>
            <a:off x="9945588" y="6035576"/>
            <a:ext cx="27372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5</a:t>
            </a:r>
            <a:endParaRPr lang="en-US" sz="2150" dirty="0"/>
          </a:p>
        </p:txBody>
      </p:sp>
      <p:sp>
        <p:nvSpPr>
          <p:cNvPr id="37" name="Text 31"/>
          <p:cNvSpPr/>
          <p:nvPr/>
        </p:nvSpPr>
        <p:spPr>
          <a:xfrm>
            <a:off x="6794421" y="6063972"/>
            <a:ext cx="2375654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Beta Testing &amp; Scaling</a:t>
            </a:r>
            <a:endParaRPr lang="en-US" sz="1750" dirty="0"/>
          </a:p>
        </p:txBody>
      </p:sp>
      <p:sp>
        <p:nvSpPr>
          <p:cNvPr id="38" name="Text 32"/>
          <p:cNvSpPr/>
          <p:nvPr/>
        </p:nvSpPr>
        <p:spPr>
          <a:xfrm>
            <a:off x="6165533" y="6531531"/>
            <a:ext cx="3004542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Refining based on user feedback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2025-09-04T16:03:01Z</dcterms:created>
  <dcterms:modified xsi:type="dcterms:W3CDTF">2025-09-04T16:03:01Z</dcterms:modified>
</cp:coreProperties>
</file>